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sldIdLst>
    <p:sldId id="256" r:id="rId12"/>
  </p:sldIdLst>
  <p:sldSz cx="12192000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5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BC456ED-E18D-48BE-9788-8E1313F2E46E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lstStyle/>
          <a:p>
            <a:fld id="{425437D7-E597-4FEE-90F6-E902EF4DFFF8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lstStyle/>
          <a:p>
            <a:fld id="{3A005117-5E5F-4ACE-B255-E5CAC97EF30E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62B62A6-0BC1-4FA5-9AD6-DB9396C10588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7E5A350-F74D-46E9-B98D-3E8F788CAF88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FE22024-E10A-4041-8ADE-23BE95B3A0B9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93C08BA1-1980-41E4-88FA-551757F75CF6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99E46EC0-EFCC-47C9-A40A-9431329A4B63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0AFCEAB7-1B25-421D-ADF0-8EFFCA8AFEA3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044F90A2-C994-48F1-BC2F-A4375FEFD461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E5D3E8C6-F9B8-47DF-92D0-2E1420FC2783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9E805E2-CF82-41F3-A9AF-A2107EA36E5A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A6D1E55-62B7-480A-A9EB-76D1755CFE53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B6193E9-0F31-4346-84E3-8D0F620E7E5B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B4466B8-79B2-48DB-A2E0-3F2853BD15FF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EE810E4-0001-4F25-8E15-5865C66D87BD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14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15" name="PlaceHolder 4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A83F711-813C-42EA-9DA4-F9BB66B0B5B6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20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99EE057-B54A-4039-89A2-E799357E2FE4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25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26" name="PlaceHolder 5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38985A0-D6AD-46EB-9614-CE61247255C5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32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63877F5-F100-4CE8-B7EF-C08D14D5D723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35" name="PlaceHolder 2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36" name="PlaceHolder 3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6B1BD5F-A76B-4E28-85A9-761BAD097FB1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&lt;Fußzeile&gt;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E2BD47A-E440-4727-BDC0-E4688E3136FB}" type="slidenum">
              <a:rPr lang="de-DE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Calibri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hyperlink" Target="https://www.praxis-agrar.de/pflanze/ackerbaustrategie/demonstrationsbetriebe-integrierter-pflanzenbau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rafik 14"/>
          <p:cNvPicPr/>
          <p:nvPr/>
        </p:nvPicPr>
        <p:blipFill>
          <a:blip r:embed="rId2"/>
          <a:stretch/>
        </p:blipFill>
        <p:spPr>
          <a:xfrm>
            <a:off x="7305305" y="5730228"/>
            <a:ext cx="1452600" cy="876240"/>
          </a:xfrm>
          <a:prstGeom prst="rect">
            <a:avLst/>
          </a:prstGeom>
          <a:ln w="0">
            <a:noFill/>
          </a:ln>
        </p:spPr>
      </p:pic>
      <p:sp>
        <p:nvSpPr>
          <p:cNvPr id="49" name="Rechteck 7"/>
          <p:cNvSpPr/>
          <p:nvPr/>
        </p:nvSpPr>
        <p:spPr>
          <a:xfrm>
            <a:off x="0" y="1680120"/>
            <a:ext cx="12191400" cy="3788125"/>
          </a:xfrm>
          <a:prstGeom prst="rect">
            <a:avLst/>
          </a:prstGeom>
          <a:solidFill>
            <a:srgbClr val="008000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51" name="Inhaltsplatzhalter 3">
            <a:hlinkClick r:id="rId3"/>
          </p:cNvPr>
          <p:cNvPicPr/>
          <p:nvPr/>
        </p:nvPicPr>
        <p:blipFill>
          <a:blip r:embed="rId4"/>
          <a:stretch/>
        </p:blipFill>
        <p:spPr>
          <a:xfrm>
            <a:off x="1401563" y="5737851"/>
            <a:ext cx="2994840" cy="863280"/>
          </a:xfrm>
          <a:prstGeom prst="rect">
            <a:avLst/>
          </a:prstGeom>
          <a:ln w="0">
            <a:noFill/>
          </a:ln>
        </p:spPr>
      </p:pic>
      <p:pic>
        <p:nvPicPr>
          <p:cNvPr id="54" name="Grafik 5"/>
          <p:cNvPicPr/>
          <p:nvPr/>
        </p:nvPicPr>
        <p:blipFill>
          <a:blip r:embed="rId5"/>
          <a:stretch/>
        </p:blipFill>
        <p:spPr>
          <a:xfrm>
            <a:off x="9939314" y="27186"/>
            <a:ext cx="1003680" cy="931680"/>
          </a:xfrm>
          <a:prstGeom prst="rect">
            <a:avLst/>
          </a:prstGeom>
          <a:ln w="0">
            <a:noFill/>
          </a:ln>
        </p:spPr>
      </p:pic>
      <p:pic>
        <p:nvPicPr>
          <p:cNvPr id="55" name="Grafik 11"/>
          <p:cNvPicPr/>
          <p:nvPr/>
        </p:nvPicPr>
        <p:blipFill>
          <a:blip r:embed="rId6"/>
          <a:stretch/>
        </p:blipFill>
        <p:spPr>
          <a:xfrm>
            <a:off x="10805336" y="786602"/>
            <a:ext cx="1003680" cy="931680"/>
          </a:xfrm>
          <a:prstGeom prst="rect">
            <a:avLst/>
          </a:prstGeom>
          <a:ln w="0">
            <a:noFill/>
          </a:ln>
        </p:spPr>
      </p:pic>
      <p:pic>
        <p:nvPicPr>
          <p:cNvPr id="56" name="Grafik 14"/>
          <p:cNvPicPr/>
          <p:nvPr/>
        </p:nvPicPr>
        <p:blipFill>
          <a:blip r:embed="rId7"/>
          <a:stretch/>
        </p:blipFill>
        <p:spPr>
          <a:xfrm>
            <a:off x="10786182" y="27186"/>
            <a:ext cx="1003680" cy="931680"/>
          </a:xfrm>
          <a:prstGeom prst="rect">
            <a:avLst/>
          </a:prstGeom>
          <a:ln w="0">
            <a:noFill/>
          </a:ln>
        </p:spPr>
      </p:pic>
      <p:pic>
        <p:nvPicPr>
          <p:cNvPr id="58" name="Grafik 9"/>
          <p:cNvPicPr/>
          <p:nvPr/>
        </p:nvPicPr>
        <p:blipFill>
          <a:blip r:embed="rId8"/>
          <a:stretch/>
        </p:blipFill>
        <p:spPr>
          <a:xfrm>
            <a:off x="273196" y="5730228"/>
            <a:ext cx="883080" cy="864720"/>
          </a:xfrm>
          <a:prstGeom prst="rect">
            <a:avLst/>
          </a:prstGeom>
          <a:ln w="0">
            <a:noFill/>
          </a:ln>
        </p:spPr>
      </p:pic>
      <p:sp>
        <p:nvSpPr>
          <p:cNvPr id="59" name="Textfeld 16"/>
          <p:cNvSpPr/>
          <p:nvPr/>
        </p:nvSpPr>
        <p:spPr>
          <a:xfrm>
            <a:off x="164592" y="293040"/>
            <a:ext cx="9448848" cy="11373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de-DE" sz="4400" b="1" strike="noStrike" spc="-1" dirty="0">
                <a:solidFill>
                  <a:srgbClr val="008000"/>
                </a:solidFill>
                <a:latin typeface="Calibri Light"/>
              </a:rPr>
              <a:t>Feldt</a:t>
            </a:r>
            <a:r>
              <a:rPr lang="de-DE" sz="4400" b="1" spc="-1" dirty="0">
                <a:solidFill>
                  <a:srgbClr val="008000"/>
                </a:solidFill>
                <a:latin typeface="Calibri Light"/>
              </a:rPr>
              <a:t>ag zum Zwischenfruchtumbruch</a:t>
            </a:r>
            <a:endParaRPr lang="de-DE" sz="44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008000"/>
                </a:solidFill>
                <a:latin typeface="Calibri"/>
              </a:rPr>
              <a:t>Dienstag, 14. April 2026 | 13:30 Uhr | Rommersheim (Ei</a:t>
            </a:r>
            <a:r>
              <a:rPr lang="de-DE" sz="2400" spc="-1" dirty="0">
                <a:solidFill>
                  <a:srgbClr val="008000"/>
                </a:solidFill>
                <a:latin typeface="Calibri"/>
              </a:rPr>
              <a:t>fel)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Textfeld 24"/>
          <p:cNvSpPr/>
          <p:nvPr/>
        </p:nvSpPr>
        <p:spPr>
          <a:xfrm>
            <a:off x="8293607" y="4001323"/>
            <a:ext cx="3673045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de-DE" sz="2000" b="1" spc="-1" dirty="0">
                <a:solidFill>
                  <a:schemeClr val="lt1"/>
                </a:solidFill>
                <a:latin typeface="Calibri"/>
              </a:rPr>
              <a:t>Christian Oberhausen </a:t>
            </a:r>
            <a:r>
              <a:rPr lang="de-DE" sz="2000" spc="-1" dirty="0">
                <a:solidFill>
                  <a:schemeClr val="lt1"/>
                </a:solidFill>
                <a:latin typeface="Calibri"/>
              </a:rPr>
              <a:t>(Berater)</a:t>
            </a:r>
          </a:p>
          <a:p>
            <a:pPr defTabSz="914400">
              <a:lnSpc>
                <a:spcPct val="100000"/>
              </a:lnSpc>
              <a:spcAft>
                <a:spcPts val="1200"/>
              </a:spcAft>
            </a:pPr>
            <a:r>
              <a:rPr lang="de-DE" sz="2000" spc="-1" dirty="0">
                <a:solidFill>
                  <a:schemeClr val="lt1"/>
                </a:solidFill>
                <a:latin typeface="Calibri"/>
              </a:rPr>
              <a:t>Tel. 0162 2760497</a:t>
            </a:r>
          </a:p>
          <a:p>
            <a:pPr defTabSz="914400">
              <a:lnSpc>
                <a:spcPct val="100000"/>
              </a:lnSpc>
              <a:spcAft>
                <a:spcPts val="600"/>
              </a:spcAft>
            </a:pPr>
            <a:r>
              <a:rPr lang="de-DE" sz="2000" b="1" spc="-1" dirty="0">
                <a:solidFill>
                  <a:schemeClr val="lt1"/>
                </a:solidFill>
                <a:latin typeface="Calibri"/>
              </a:rPr>
              <a:t>Stefan Riede </a:t>
            </a:r>
            <a:r>
              <a:rPr lang="de-DE" sz="2000" b="0" strike="noStrike" spc="-1" dirty="0">
                <a:solidFill>
                  <a:schemeClr val="lt1"/>
                </a:solidFill>
                <a:latin typeface="Calibri"/>
              </a:rPr>
              <a:t>(Projektkoordinator)</a:t>
            </a:r>
            <a:br>
              <a:rPr lang="de-DE" sz="2000" b="0" strike="noStrike" spc="-1" dirty="0">
                <a:solidFill>
                  <a:schemeClr val="lt1"/>
                </a:solidFill>
                <a:latin typeface="Calibri"/>
              </a:rPr>
            </a:br>
            <a:r>
              <a:rPr lang="de-DE" sz="2000" spc="-1" dirty="0">
                <a:solidFill>
                  <a:schemeClr val="lt1"/>
                </a:solidFill>
                <a:latin typeface="Calibri"/>
              </a:rPr>
              <a:t>Tel. </a:t>
            </a:r>
            <a:r>
              <a:rPr lang="de-DE" sz="2000" dirty="0">
                <a:solidFill>
                  <a:schemeClr val="bg1"/>
                </a:solidFill>
              </a:rPr>
              <a:t>0173 5138140</a:t>
            </a:r>
            <a:endParaRPr lang="de-DE" sz="2000" spc="-1" dirty="0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61" name="Gruppieren 5"/>
          <p:cNvGrpSpPr/>
          <p:nvPr/>
        </p:nvGrpSpPr>
        <p:grpSpPr>
          <a:xfrm>
            <a:off x="8293607" y="1906160"/>
            <a:ext cx="3693403" cy="2007472"/>
            <a:chOff x="8589485" y="2157480"/>
            <a:chExt cx="3394195" cy="2885208"/>
          </a:xfrm>
        </p:grpSpPr>
        <p:sp>
          <p:nvSpPr>
            <p:cNvPr id="62" name="Rechteck 23"/>
            <p:cNvSpPr/>
            <p:nvPr/>
          </p:nvSpPr>
          <p:spPr>
            <a:xfrm>
              <a:off x="8589485" y="2157480"/>
              <a:ext cx="3394195" cy="28852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7960" dist="32400" dir="3187806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de-DE" sz="1800" b="0" strike="noStrike" spc="-1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63" name="Textfeld 22"/>
            <p:cNvSpPr/>
            <p:nvPr/>
          </p:nvSpPr>
          <p:spPr>
            <a:xfrm>
              <a:off x="9136860" y="2211634"/>
              <a:ext cx="2419560" cy="4554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de-DE" sz="2400" b="1" strike="noStrike" spc="-1" dirty="0">
                  <a:solidFill>
                    <a:schemeClr val="lt1"/>
                  </a:solidFill>
                  <a:latin typeface="Calibri Light"/>
                </a:rPr>
                <a:t>Treffpunkt:</a:t>
              </a:r>
              <a:endParaRPr lang="de-DE" sz="24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4" name="Textfeld 25"/>
            <p:cNvSpPr/>
            <p:nvPr/>
          </p:nvSpPr>
          <p:spPr>
            <a:xfrm>
              <a:off x="9160176" y="2793067"/>
              <a:ext cx="2711100" cy="194423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b="0" i="0" dirty="0">
                  <a:effectLst/>
                  <a:latin typeface="Google Sans"/>
                </a:rPr>
                <a:t>Rommersheim (Eifel)</a:t>
              </a:r>
            </a:p>
            <a:p>
              <a:r>
                <a:rPr lang="de-DE" dirty="0">
                  <a:latin typeface="Google Sans"/>
                </a:rPr>
                <a:t>Straße „Breitwiesental“</a:t>
              </a:r>
            </a:p>
            <a:p>
              <a:pPr>
                <a:spcAft>
                  <a:spcPts val="601"/>
                </a:spcAft>
              </a:pPr>
              <a:r>
                <a:rPr lang="de-DE" dirty="0">
                  <a:latin typeface="Google Sans"/>
                </a:rPr>
                <a:t>1. Feldweg rechts</a:t>
              </a:r>
              <a:endParaRPr lang="de-DE" b="0" i="0" dirty="0">
                <a:effectLst/>
                <a:latin typeface="Google Sans"/>
              </a:endParaRPr>
            </a:p>
            <a:p>
              <a:pPr>
                <a:spcAft>
                  <a:spcPts val="601"/>
                </a:spcAft>
              </a:pPr>
              <a:r>
                <a:rPr lang="de-DE" b="0" i="0" dirty="0">
                  <a:effectLst/>
                  <a:latin typeface="Google Sans"/>
                </a:rPr>
                <a:t>50.205143, 6.448529</a:t>
              </a:r>
            </a:p>
          </p:txBody>
        </p:sp>
        <p:pic>
          <p:nvPicPr>
            <p:cNvPr id="65" name="Grafik 26"/>
            <p:cNvPicPr/>
            <p:nvPr/>
          </p:nvPicPr>
          <p:blipFill>
            <a:blip r:embed="rId9"/>
            <a:stretch/>
          </p:blipFill>
          <p:spPr>
            <a:xfrm>
              <a:off x="8674388" y="3183779"/>
              <a:ext cx="434880" cy="832609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" name="Gruppieren 1"/>
          <p:cNvGrpSpPr/>
          <p:nvPr/>
        </p:nvGrpSpPr>
        <p:grpSpPr>
          <a:xfrm>
            <a:off x="4692866" y="5730228"/>
            <a:ext cx="2315976" cy="902652"/>
            <a:chOff x="4106880" y="5682692"/>
            <a:chExt cx="3041280" cy="1132870"/>
          </a:xfrm>
        </p:grpSpPr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6880" y="5682692"/>
              <a:ext cx="2880783" cy="1125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7" descr="bild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5227" y="6147224"/>
              <a:ext cx="2302933" cy="66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Grafik 58"/>
          <p:cNvPicPr/>
          <p:nvPr/>
        </p:nvPicPr>
        <p:blipFill>
          <a:blip r:embed="rId12"/>
          <a:stretch/>
        </p:blipFill>
        <p:spPr>
          <a:xfrm>
            <a:off x="9920160" y="809263"/>
            <a:ext cx="1041988" cy="908536"/>
          </a:xfrm>
          <a:prstGeom prst="rect">
            <a:avLst/>
          </a:prstGeom>
          <a:ln w="0">
            <a:noFill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028E3A4-A545-5891-5085-523E4822A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93456" y="5620314"/>
            <a:ext cx="2695346" cy="109835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AA69401-4FF7-B667-D021-103FA873A485}"/>
              </a:ext>
            </a:extLst>
          </p:cNvPr>
          <p:cNvSpPr txBox="1"/>
          <p:nvPr/>
        </p:nvSpPr>
        <p:spPr>
          <a:xfrm>
            <a:off x="100581" y="1783080"/>
            <a:ext cx="3602739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Programm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spc="-1" dirty="0">
                <a:solidFill>
                  <a:schemeClr val="lt1"/>
                </a:solidFill>
                <a:latin typeface="Calibri"/>
              </a:rPr>
              <a:t>P</a:t>
            </a:r>
            <a:r>
              <a:rPr lang="de-DE" sz="1800" b="1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raktische Maschinenvorführung</a:t>
            </a:r>
            <a:endParaRPr lang="de-DE" sz="1800" spc="-1" dirty="0">
              <a:solidFill>
                <a:schemeClr val="lt1"/>
              </a:solidFill>
              <a:latin typeface="Calibri"/>
              <a:ea typeface="+mn-ea"/>
              <a:cs typeface="+mn-cs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Lemken Karat mit </a:t>
            </a:r>
            <a:b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</a:br>
            <a: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DeltaCut-Scharen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Väderstadt Carrier </a:t>
            </a:r>
            <a:b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</a:br>
            <a: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mit CrossCutter Disc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DE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4Disc Acticut uvm.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b="1" spc="-1" dirty="0">
                <a:solidFill>
                  <a:schemeClr val="lt1"/>
                </a:solidFill>
                <a:latin typeface="Calibri"/>
                <a:ea typeface="+mn-ea"/>
                <a:cs typeface="+mn-cs"/>
              </a:rPr>
              <a:t>Diskussion von Bearbeitungs-strategien zur Maisaussaat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spc="-1" dirty="0">
                <a:solidFill>
                  <a:schemeClr val="lt1"/>
                </a:solidFill>
                <a:latin typeface="Calibri"/>
              </a:rPr>
              <a:t>Maßnahmenbesichtigung auf dem Betrieb Richard und Tobias Meutes GbR</a:t>
            </a:r>
            <a:endParaRPr lang="de-DE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75858" y="1906995"/>
            <a:ext cx="4170654" cy="278177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222904" y="4473325"/>
            <a:ext cx="823608" cy="2154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800" dirty="0" smtClean="0"/>
              <a:t>Bild: Profi.de</a:t>
            </a:r>
            <a:endParaRPr lang="de-DE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</Words>
  <Application>Microsoft Office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11</vt:i4>
      </vt:variant>
      <vt:variant>
        <vt:lpstr>Folientitel</vt:lpstr>
      </vt:variant>
      <vt:variant>
        <vt:i4>1</vt:i4>
      </vt:variant>
    </vt:vector>
  </HeadingPairs>
  <TitlesOfParts>
    <vt:vector size="18" baseType="lpstr">
      <vt:lpstr>Arial</vt:lpstr>
      <vt:lpstr>Calibri</vt:lpstr>
      <vt:lpstr>Calibri Light</vt:lpstr>
      <vt:lpstr>Google Sans</vt:lpstr>
      <vt:lpstr>Symbol</vt:lpstr>
      <vt:lpstr>Wingdings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PowerPoint-Präsentation</vt:lpstr>
    </vt:vector>
  </TitlesOfParts>
  <Company>LWK-NRW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Einladung zum Feldtag</dc:title>
  <dc:subject/>
  <dc:creator>Sievernich, Angela</dc:creator>
  <dc:description/>
  <cp:lastModifiedBy>Christian Oberhausen</cp:lastModifiedBy>
  <cp:revision>27</cp:revision>
  <dcterms:created xsi:type="dcterms:W3CDTF">2024-05-23T08:57:21Z</dcterms:created>
  <dcterms:modified xsi:type="dcterms:W3CDTF">2026-04-09T07:04:23Z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Breitbild</vt:lpwstr>
  </property>
  <property fmtid="{D5CDD505-2E9C-101B-9397-08002B2CF9AE}" pid="3" name="Slides">
    <vt:r8>1</vt:r8>
  </property>
</Properties>
</file>